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7" r:id="rId4"/>
    <p:sldId id="262" r:id="rId5"/>
    <p:sldId id="256" r:id="rId6"/>
    <p:sldId id="259" r:id="rId7"/>
    <p:sldId id="263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tags" Target="../tags/tag10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tags" Target="../tags/tag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 flipH="1">
            <a:off x="0" y="2298700"/>
            <a:ext cx="2587625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 flipV="1">
            <a:off x="9605963" y="2298700"/>
            <a:ext cx="2587625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9950"/>
            <a:ext cx="12193588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495600" y="1755458"/>
            <a:ext cx="7200800" cy="949878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531160" y="2789808"/>
            <a:ext cx="7200800" cy="369332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-9525" y="0"/>
            <a:ext cx="371475" cy="10763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>
              <a:latin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A54C-86A0-49BA-AFB3-945990C39229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9E4F83-A485-4394-AD63-6C62C12FCD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>
            <p:custDataLst>
              <p:tags r:id="rId2"/>
            </p:custDataLst>
          </p:nvPr>
        </p:nvSpPr>
        <p:spPr>
          <a:xfrm>
            <a:off x="-9525" y="0"/>
            <a:ext cx="371475" cy="10763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>
              <a:latin typeface="黑体" panose="02010609060101010101" pitchFamily="49" charset="-122"/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-9525" y="0"/>
            <a:ext cx="371475" cy="10763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>
              <a:latin typeface="黑体" panose="02010609060101010101" pitchFamily="49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721D1B-C01E-45AF-9DD9-BA16BDAEAF0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>
            <p:custDataLst>
              <p:tags r:id="rId2"/>
            </p:custDataLst>
          </p:nvPr>
        </p:nvSpPr>
        <p:spPr>
          <a:xfrm>
            <a:off x="-9525" y="0"/>
            <a:ext cx="371475" cy="10763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>
              <a:latin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67804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8" name="标题 8"/>
          <p:cNvSpPr>
            <a:spLocks noGrp="1"/>
          </p:cNvSpPr>
          <p:nvPr>
            <p:ph type="title"/>
          </p:nvPr>
        </p:nvSpPr>
        <p:spPr>
          <a:xfrm>
            <a:off x="507365" y="494349"/>
            <a:ext cx="5995035" cy="621506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9A98-2B42-4142-BB4A-011734DDEA8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A45CD9-59AE-47D5-A754-1A2E716032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7"/>
          <p:cNvSpPr/>
          <p:nvPr>
            <p:custDataLst>
              <p:tags r:id="rId2"/>
            </p:custDataLst>
          </p:nvPr>
        </p:nvSpPr>
        <p:spPr>
          <a:xfrm>
            <a:off x="-9525" y="0"/>
            <a:ext cx="371475" cy="10763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>
              <a:latin typeface="黑体" panose="02010609060101010101" pitchFamily="49" charset="-122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3"/>
          </p:nvPr>
        </p:nvSpPr>
        <p:spPr>
          <a:xfrm>
            <a:off x="1844675" y="2227263"/>
            <a:ext cx="8502650" cy="140493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20" name="文本占位符 18"/>
          <p:cNvSpPr>
            <a:spLocks noGrp="1"/>
          </p:cNvSpPr>
          <p:nvPr>
            <p:ph type="body" sz="quarter" idx="14"/>
          </p:nvPr>
        </p:nvSpPr>
        <p:spPr>
          <a:xfrm>
            <a:off x="1844040" y="3963670"/>
            <a:ext cx="8502650" cy="140493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22" name="竖排文字占位符 21"/>
          <p:cNvSpPr>
            <a:spLocks noGrp="1"/>
          </p:cNvSpPr>
          <p:nvPr>
            <p:ph type="body" orient="vert" sz="quarter" idx="15"/>
          </p:nvPr>
        </p:nvSpPr>
        <p:spPr>
          <a:xfrm>
            <a:off x="270933" y="1603850"/>
            <a:ext cx="581555" cy="3551237"/>
          </a:xfrm>
        </p:spPr>
        <p:txBody>
          <a:bodyPr vert="eaVert"/>
          <a:lstStyle>
            <a:lvl1pPr marL="0" indent="0" algn="l">
              <a:buFontTx/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6"/>
          </p:nvPr>
        </p:nvSpPr>
        <p:spPr>
          <a:xfrm>
            <a:off x="3929063" y="1270000"/>
            <a:ext cx="4333875" cy="652463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8" name="标题 8"/>
          <p:cNvSpPr>
            <a:spLocks noGrp="1"/>
          </p:cNvSpPr>
          <p:nvPr>
            <p:ph type="title"/>
          </p:nvPr>
        </p:nvSpPr>
        <p:spPr>
          <a:xfrm>
            <a:off x="507365" y="494349"/>
            <a:ext cx="5995035" cy="621506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0E9781-E15C-43AC-BDB3-CAB1426DC6C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38475" y="2284413"/>
            <a:ext cx="6115050" cy="7667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/>
          </a:p>
        </p:txBody>
      </p:sp>
      <p:pic>
        <p:nvPicPr>
          <p:cNvPr id="5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113"/>
            <a:ext cx="117062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373606"/>
            <a:ext cx="10515600" cy="1061467"/>
          </a:xfrm>
        </p:spPr>
        <p:txBody>
          <a:bodyPr>
            <a:normAutofit/>
          </a:bodyPr>
          <a:lstStyle>
            <a:lvl1pPr algn="ctr">
              <a:defRPr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07568" y="4527773"/>
            <a:ext cx="7776864" cy="106146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DC5E6B-4175-4FFB-B5AE-4E123AB7D8A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-9525" y="0"/>
            <a:ext cx="371475" cy="10763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>
              <a:latin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2" name="标题 8"/>
          <p:cNvSpPr>
            <a:spLocks noGrp="1"/>
          </p:cNvSpPr>
          <p:nvPr>
            <p:ph type="title"/>
          </p:nvPr>
        </p:nvSpPr>
        <p:spPr>
          <a:xfrm>
            <a:off x="507365" y="494349"/>
            <a:ext cx="5995035" cy="621506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hangingPunct="1"/>
            <a:fld id="{BB962C8B-B14F-4D97-AF65-F5344CB8AC3E}" type="datetime1">
              <a:rPr lang="zh-CN" altLang="en-US" dirty="0">
                <a:latin typeface="Arial" panose="02080604020202020204" pitchFamily="34" charset="0"/>
              </a:rPr>
            </a:fld>
            <a:endParaRPr lang="zh-CN" altLang="en-US" dirty="0">
              <a:latin typeface="Arial" panose="02080604020202020204" pitchFamily="34" charset="0"/>
            </a:endParaRPr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hangingPunct="1"/>
            <a:endParaRPr lang="zh-CN" altLang="en-US" dirty="0">
              <a:latin typeface="Arial" panose="02080604020202020204" pitchFamily="34" charset="0"/>
            </a:endParaRPr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80604020202020204" pitchFamily="34" charset="0"/>
              </a:rPr>
            </a:fld>
            <a:endParaRPr lang="zh-CN" altLang="en-US" dirty="0">
              <a:latin typeface="Arial" panose="0208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表和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6"/>
          <p:cNvSpPr/>
          <p:nvPr>
            <p:custDataLst>
              <p:tags r:id="rId2"/>
            </p:custDataLst>
          </p:nvPr>
        </p:nvSpPr>
        <p:spPr>
          <a:xfrm>
            <a:off x="-9525" y="0"/>
            <a:ext cx="371475" cy="10763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>
              <a:latin typeface="黑体" panose="02010609060101010101" pitchFamily="49" charset="-122"/>
            </a:endParaRPr>
          </a:p>
        </p:txBody>
      </p:sp>
      <p:sp>
        <p:nvSpPr>
          <p:cNvPr id="10" name="直接连接符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692275" y="3868738"/>
            <a:ext cx="6432550" cy="1587"/>
          </a:xfrm>
          <a:prstGeom prst="line">
            <a:avLst/>
          </a:prstGeom>
          <a:noFill/>
          <a:ln w="6350" cap="flat" cmpd="sng">
            <a:solidFill>
              <a:schemeClr val="accent6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buFontTx/>
              <a:buNone/>
              <a:defRPr/>
            </a:pPr>
            <a:endParaRPr lang="zh-CN" altLang="en-US" noProof="1"/>
          </a:p>
        </p:txBody>
      </p:sp>
      <p:sp>
        <p:nvSpPr>
          <p:cNvPr id="14" name="图表占位符 13"/>
          <p:cNvSpPr>
            <a:spLocks noGrp="1"/>
          </p:cNvSpPr>
          <p:nvPr>
            <p:ph type="chart" sz="quarter" idx="13"/>
          </p:nvPr>
        </p:nvSpPr>
        <p:spPr>
          <a:xfrm>
            <a:off x="1692275" y="1498124"/>
            <a:ext cx="6537325" cy="2255838"/>
          </a:xfrm>
        </p:spPr>
        <p:txBody>
          <a:bodyPr rtlCol="0">
            <a:normAutofit/>
          </a:bodyPr>
          <a:lstStyle/>
          <a:p>
            <a:pPr lvl="0"/>
            <a:endParaRPr lang="zh-CN" altLang="en-US" noProof="1"/>
          </a:p>
        </p:txBody>
      </p:sp>
      <p:sp>
        <p:nvSpPr>
          <p:cNvPr id="15" name="图表占位符 13"/>
          <p:cNvSpPr>
            <a:spLocks noGrp="1"/>
          </p:cNvSpPr>
          <p:nvPr>
            <p:ph type="chart" sz="quarter" idx="14"/>
          </p:nvPr>
        </p:nvSpPr>
        <p:spPr>
          <a:xfrm>
            <a:off x="1692275" y="3983831"/>
            <a:ext cx="6537325" cy="2255838"/>
          </a:xfrm>
        </p:spPr>
        <p:txBody>
          <a:bodyPr rtlCol="0">
            <a:normAutofit/>
          </a:bodyPr>
          <a:lstStyle/>
          <a:p>
            <a:pPr lvl="0"/>
            <a:endParaRPr lang="zh-CN" altLang="en-US" noProof="1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5"/>
          </p:nvPr>
        </p:nvSpPr>
        <p:spPr>
          <a:xfrm>
            <a:off x="8329930" y="1604009"/>
            <a:ext cx="3108325" cy="461963"/>
          </a:xfr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6"/>
          </p:nvPr>
        </p:nvSpPr>
        <p:spPr>
          <a:xfrm>
            <a:off x="8329930" y="3953509"/>
            <a:ext cx="3108325" cy="461963"/>
          </a:xfrm>
          <a:solidFill>
            <a:schemeClr val="accent6"/>
          </a:solidFill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noProof="1"/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17"/>
          </p:nvPr>
        </p:nvSpPr>
        <p:spPr>
          <a:xfrm>
            <a:off x="8329613" y="2141538"/>
            <a:ext cx="3108325" cy="161290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21" name="文本占位符 19"/>
          <p:cNvSpPr>
            <a:spLocks noGrp="1"/>
          </p:cNvSpPr>
          <p:nvPr>
            <p:ph type="body" sz="quarter" idx="18"/>
          </p:nvPr>
        </p:nvSpPr>
        <p:spPr>
          <a:xfrm>
            <a:off x="8329612" y="4579461"/>
            <a:ext cx="3108325" cy="161290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2" name="标题 8"/>
          <p:cNvSpPr>
            <a:spLocks noGrp="1"/>
          </p:cNvSpPr>
          <p:nvPr>
            <p:ph type="title"/>
          </p:nvPr>
        </p:nvSpPr>
        <p:spPr>
          <a:xfrm>
            <a:off x="507365" y="494349"/>
            <a:ext cx="5995035" cy="621506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73DF09-0F94-40CB-973F-050963B337A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-9525" y="0"/>
            <a:ext cx="371475" cy="10763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>
              <a:latin typeface="黑体" panose="02010609060101010101" pitchFamily="49" charset="-122"/>
            </a:endParaRPr>
          </a:p>
        </p:txBody>
      </p:sp>
      <p:pic>
        <p:nvPicPr>
          <p:cNvPr id="8" name="图片 1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2895600"/>
            <a:ext cx="10096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587204"/>
            <a:ext cx="407934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551812"/>
            <a:ext cx="4079345" cy="3574054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271281" y="1587204"/>
            <a:ext cx="4082519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271280" y="2551221"/>
            <a:ext cx="4082520" cy="3574054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2" name="标题 8"/>
          <p:cNvSpPr>
            <a:spLocks noGrp="1"/>
          </p:cNvSpPr>
          <p:nvPr>
            <p:ph type="title"/>
          </p:nvPr>
        </p:nvSpPr>
        <p:spPr>
          <a:xfrm>
            <a:off x="507365" y="494349"/>
            <a:ext cx="5995035" cy="621506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hangingPunct="1"/>
            <a:fld id="{BB962C8B-B14F-4D97-AF65-F5344CB8AC3E}" type="datetime1">
              <a:rPr lang="zh-CN" altLang="en-US" dirty="0">
                <a:latin typeface="Arial" panose="02080604020202020204" pitchFamily="34" charset="0"/>
              </a:rPr>
            </a:fld>
            <a:endParaRPr lang="zh-CN" altLang="en-US" dirty="0">
              <a:latin typeface="Arial" panose="02080604020202020204" pitchFamily="34" charset="0"/>
            </a:endParaRP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hangingPunct="1"/>
            <a:endParaRPr lang="zh-CN" altLang="en-US" dirty="0">
              <a:latin typeface="Arial" panose="02080604020202020204" pitchFamily="34" charset="0"/>
            </a:endParaRPr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80604020202020204" pitchFamily="34" charset="0"/>
              </a:rPr>
            </a:fld>
            <a:endParaRPr lang="zh-CN" altLang="en-US" dirty="0">
              <a:latin typeface="Arial" panose="0208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6"/>
          <p:cNvCxnSpPr/>
          <p:nvPr/>
        </p:nvCxnSpPr>
        <p:spPr>
          <a:xfrm flipH="1">
            <a:off x="0" y="2995613"/>
            <a:ext cx="2587625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 flipV="1">
            <a:off x="9605963" y="2995613"/>
            <a:ext cx="2587625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9950"/>
            <a:ext cx="12193588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8648" y="2124926"/>
            <a:ext cx="7416824" cy="1741730"/>
          </a:xfrm>
        </p:spPr>
        <p:txBody>
          <a:bodyPr>
            <a:noAutofit/>
          </a:bodyPr>
          <a:lstStyle>
            <a:lvl1pPr algn="ctr">
              <a:defRPr sz="7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57FE5E-BBD5-4A6D-A25D-C4F7C1FCBD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3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4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单击此处编辑母版文本样式</a:t>
            </a:r>
            <a:endParaRPr lang="en-US" altLang="en-US" smtClean="0"/>
          </a:p>
          <a:p>
            <a:pPr lvl="1"/>
            <a:r>
              <a:rPr lang="en-US" altLang="en-US" smtClean="0"/>
              <a:t>第二级</a:t>
            </a:r>
            <a:endParaRPr lang="en-US" altLang="en-US" smtClean="0"/>
          </a:p>
          <a:p>
            <a:pPr lvl="2"/>
            <a:r>
              <a:rPr lang="en-US" altLang="en-US" smtClean="0"/>
              <a:t>第三级</a:t>
            </a:r>
            <a:endParaRPr lang="en-US" altLang="en-US" smtClean="0"/>
          </a:p>
          <a:p>
            <a:pPr lvl="3"/>
            <a:r>
              <a:rPr lang="en-US" altLang="en-US" smtClean="0"/>
              <a:t>第四级</a:t>
            </a:r>
            <a:endParaRPr lang="en-US" altLang="en-US" smtClean="0"/>
          </a:p>
          <a:p>
            <a:pPr lvl="4"/>
            <a:r>
              <a:rPr lang="en-US" altLang="en-US" smtClean="0"/>
              <a:t>第五级</a:t>
            </a:r>
            <a:endParaRPr lang="en-US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buFontTx/>
              <a:buNone/>
              <a:defRPr sz="1200" noProof="1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buFontTx/>
              <a:buNone/>
              <a:defRPr sz="1200" noProof="1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buFontTx/>
              <a:buNone/>
              <a:defRPr sz="1200" noProof="1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buFontTx/>
              <a:buNone/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8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8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8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80604020202020204" pitchFamily="34" charset="0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80604020202020204" pitchFamily="34" charset="0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80604020202020204" pitchFamily="34" charset="0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80604020202020204" pitchFamily="34" charset="0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80604020202020204" pitchFamily="34" charset="0"/>
          <a:ea typeface="黑体" panose="02010609060101010101" pitchFamily="49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80604020202020204" pitchFamily="34" charset="0"/>
        <a:buChar char="•"/>
        <a:defRPr sz="2400" kern="1200">
          <a:solidFill>
            <a:srgbClr val="293136"/>
          </a:solidFill>
          <a:latin typeface="+mn-lt"/>
          <a:ea typeface="黑体" panose="02010609060101010101" pitchFamily="49" charset="-122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sz="2000" kern="1200">
          <a:solidFill>
            <a:srgbClr val="293136"/>
          </a:solidFill>
          <a:latin typeface="+mn-lt"/>
          <a:ea typeface="黑体" panose="02010609060101010101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rgbClr val="293136"/>
          </a:solidFill>
          <a:latin typeface="+mn-lt"/>
          <a:ea typeface="黑体" panose="02010609060101010101" pitchFamily="49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rgbClr val="293136"/>
          </a:solidFill>
          <a:latin typeface="+mn-lt"/>
          <a:ea typeface="黑体" panose="02010609060101010101" pitchFamily="49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rgbClr val="293136"/>
          </a:solidFill>
          <a:latin typeface="+mn-lt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政策解读《袁州区不动产登记服务延伸至乡镇(街道）工作方案》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  <a:p>
            <a:r>
              <a:rPr lang="zh-CN" altLang="en-US"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</a:rPr>
              <a:t>解读人：易梅芳</a:t>
            </a:r>
            <a:r>
              <a:rPr lang="en-US" altLang="zh-CN"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</a:rPr>
              <a:t>      </a:t>
            </a:r>
            <a:r>
              <a:rPr lang="zh-CN" altLang="en-US"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</a:rPr>
              <a:t>解读电话：</a:t>
            </a:r>
            <a:r>
              <a:rPr lang="en-US" altLang="zh-CN"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</a:rPr>
              <a:t>0795-3997592</a:t>
            </a:r>
            <a:endParaRPr lang="en-US" altLang="zh-CN">
              <a:gradFill>
                <a:gsLst>
                  <a:gs pos="0">
                    <a:srgbClr val="FBFB11"/>
                  </a:gs>
                  <a:gs pos="100000">
                    <a:srgbClr val="838309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 sz="4000"/>
              <a:t>   </a:t>
            </a:r>
            <a:r>
              <a:rPr lang="en-US" altLang="zh-CN" sz="3200"/>
              <a:t>  </a:t>
            </a:r>
            <a:endParaRPr lang="en-US" altLang="zh-CN" sz="3200"/>
          </a:p>
          <a:p>
            <a:endParaRPr lang="en-US" altLang="zh-CN" sz="3200"/>
          </a:p>
          <a:p>
            <a:pPr marL="0" indent="0">
              <a:buNone/>
            </a:pPr>
            <a:r>
              <a:rPr lang="en-US" altLang="zh-CN" sz="3200"/>
              <a:t>       </a:t>
            </a:r>
            <a:r>
              <a:rPr lang="zh-CN" altLang="en-US" sz="3200"/>
              <a:t>坚持以人民为中心的发展思想,确保基层事情基层办、基层事情高效办,切实提高企业、群众的获得感和满意度。</a:t>
            </a:r>
            <a:endParaRPr lang="zh-CN" altLang="en-US" sz="32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CN" altLang="zh-CN" sz="4000"/>
              <a:t>一、指导思想</a:t>
            </a:r>
            <a:endParaRPr lang="zh-CN" altLang="zh-CN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 sz="4000"/>
              <a:t>      </a:t>
            </a:r>
            <a:endParaRPr lang="en-US" altLang="zh-CN" sz="4000"/>
          </a:p>
          <a:p>
            <a:endParaRPr lang="en-US" altLang="zh-CN" sz="4000"/>
          </a:p>
          <a:p>
            <a:pPr marL="0" indent="0">
              <a:buNone/>
            </a:pPr>
            <a:r>
              <a:rPr lang="en-US" altLang="zh-CN" sz="4000"/>
              <a:t>      </a:t>
            </a:r>
            <a:r>
              <a:rPr lang="zh-CN" altLang="en-US" sz="3200"/>
              <a:t>力争2023年4月底前实现全区乡镇（街道）不动产登记服务网点全覆盖,打通服务群众“最后一公里”,全面提升政务服务便利度和服务水平。</a:t>
            </a:r>
            <a:endParaRPr lang="zh-CN" altLang="en-US" sz="32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07365" y="494665"/>
            <a:ext cx="10845800" cy="621665"/>
          </a:xfrm>
        </p:spPr>
        <p:txBody>
          <a:bodyPr>
            <a:noAutofit/>
          </a:bodyPr>
          <a:p>
            <a:r>
              <a:rPr lang="zh-CN" altLang="zh-CN" sz="4000"/>
              <a:t>二、《实施方案》的出台为了达成何种目的</a:t>
            </a:r>
            <a:endParaRPr lang="zh-CN" altLang="zh-CN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01240" y="1755775"/>
            <a:ext cx="8045450" cy="949960"/>
          </a:xfrm>
        </p:spPr>
        <p:txBody>
          <a:bodyPr>
            <a:normAutofit fontScale="90000"/>
          </a:bodyPr>
          <a:p>
            <a:r>
              <a:rPr lang="zh-CN" altLang="en-US"/>
              <a:t>三、《实施方案》包含哪些内容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主要包括指导思想、工作目标、工作任务、保障措施四部分内容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    </a:t>
            </a:r>
            <a:r>
              <a:rPr lang="zh-CN" altLang="en-US"/>
              <a:t>（一）指导思想。坚持以人民为中心的发展思想,确保基层事情基层办、基层事情高效办,切实提高企业、群众的获得感和满意度。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    </a:t>
            </a:r>
            <a:r>
              <a:rPr lang="zh-CN" altLang="en-US"/>
              <a:t>（二）工作目标。力争2023年4月底前实现全区乡镇(街道)不动产登记服务网点全覆盖,打通服务群众“最后一公里”，为企业群众提供最方便、最快捷的办事服务。</a:t>
            </a:r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三、《实施方案》包含哪些内容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     </a:t>
            </a:r>
            <a:r>
              <a:rPr lang="zh-CN" altLang="en-US"/>
              <a:t>(三)工作任务。一是设立乡镇（街道）不动产登记服务点，各乡镇（街道）不动产登记服务点应配备1-2名工作人员。二是建立乡镇（街道）不动产登记服务制度。三是梳理不动产登记服务点业务流程，按照“受理-初审-资料核实上交、缴费-领证、发证”流程办理。四是明确登记类型。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     </a:t>
            </a:r>
            <a:r>
              <a:rPr lang="zh-CN" altLang="en-US"/>
              <a:t>(四)保障措施。一是加强组织领导。建立政府主导、自然资源部门牵头、各乡镇(街道)全力参与的工作机制;二是夯实工作基础。加强服务点窗口规范化建设，对农村不动产登记服务、农村不动产权籍调查测绘等基础工作应给予必要的经费保障。三是强化督导考核。自然资源局袁州分局要强化跟踪指导,每年将不定期对工作进展和落实情况进行专项检查。</a:t>
            </a:r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三、《实施方案》包含哪些内容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DIAGRAM_GROUP_CODE" val="l1-1"/>
  <p:tag name="KSO_WM_UNIT_ID" val="custom0_3*i*5"/>
  <p:tag name="KSO_WM_TEMPLATE_CATEGORY" val="custom"/>
  <p:tag name="KSO_WM_TEMPLATE_INDEX" val="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DIAGRAM_GROUP_CODE" val="l1-1"/>
  <p:tag name="KSO_WM_UNIT_ID" val="custom0_3*i*5"/>
  <p:tag name="KSO_WM_TEMPLATE_CATEGORY" val="custom"/>
  <p:tag name="KSO_WM_TEMPLATE_INDEX" val="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1.xml><?xml version="1.0" encoding="utf-8"?>
<p:tagLst xmlns:p="http://schemas.openxmlformats.org/presentationml/2006/main">
  <p:tag name="KSO_WM_TAG_VERSION" val="1.0"/>
  <p:tag name="KSO_WM_TEMPLATE_CATEGORY" val="custom"/>
  <p:tag name="KSO_WM_TEMPLATE_INDEX" val="20184686"/>
</p:tagLst>
</file>

<file path=ppt/tags/tag12.xml><?xml version="1.0" encoding="utf-8"?>
<p:tagLst xmlns:p="http://schemas.openxmlformats.org/presentationml/2006/main">
  <p:tag name="KSO_WM_TAG_VERSION" val="1.0"/>
  <p:tag name="KSO_WM_TEMPLATE_CATEGORY" val="custom"/>
  <p:tag name="KSO_WM_TEMPLATE_INDEX" val="20184686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COMBINE_RELATE_SLIDE_ID" val="custom925310_1"/>
  <p:tag name="KSO_WM_TEMPLATE_CATEGORY" val="custom"/>
  <p:tag name="KSO_WM_TEMPLATE_INDEX" val="0"/>
  <p:tag name="KSO_WM_TEMPLATE_SUBCATEGORY" val="combine"/>
  <p:tag name="KSO_WM_TEMPLATE_THUMBS_INDEX" val="1、8、11、15、21、27、28、31、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DIAGRAM_GROUP_CODE" val="l1-1"/>
  <p:tag name="KSO_WM_UNIT_ID" val="custom0_3*i*5"/>
  <p:tag name="KSO_WM_TEMPLATE_CATEGORY" val="custom"/>
  <p:tag name="KSO_WM_TEMPLATE_INDEX" val="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DIAGRAM_GROUP_CODE" val="l1-1"/>
  <p:tag name="KSO_WM_UNIT_ID" val="custom0_3*i*5"/>
  <p:tag name="KSO_WM_TEMPLATE_CATEGORY" val="custom"/>
  <p:tag name="KSO_WM_TEMPLATE_INDEX" val="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DIAGRAM_GROUP_CODE" val="l1-1"/>
  <p:tag name="KSO_WM_UNIT_ID" val="custom0_3*i*5"/>
  <p:tag name="KSO_WM_TEMPLATE_CATEGORY" val="custom"/>
  <p:tag name="KSO_WM_TEMPLATE_INDEX" val="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5.xml><?xml version="1.0" encoding="utf-8"?>
<p:tagLst xmlns:p="http://schemas.openxmlformats.org/presentationml/2006/main">
  <p:tag name="KSO_WM_TEMPLATE_CATEGORY" val="custom"/>
  <p:tag name="KSO_WM_TEMPLATE_INDEX" val="0"/>
  <p:tag name="KSO_WM_TAG_VERSION" val="1.0"/>
  <p:tag name="KSO_WM_BEAUTIFY_FLAG" val="#wm#"/>
  <p:tag name="KSO_WM_UNIT_LAYERLEVEL" val="1_1"/>
  <p:tag name="KSO_WM_UNIT_DIAGRAM_CONTRAST_TITLE_CNT" val="6"/>
  <p:tag name="KSO_WM_UNIT_DIAGRAM_DIMENSION_TITLE_CNT" val="2"/>
  <p:tag name="KSO_WM_UNIT_ID" val="custom0_10*r_i*1_28"/>
  <p:tag name="KSO_WM_UNIT_LINE_FORE_SCHEMECOLOR_INDEX" val="10"/>
  <p:tag name="KSO_WM_UNIT_LINE_FILL_TYPE" val="2"/>
  <p:tag name="KSO_WM_UNIT_TEXT_FILL_FORE_SCHEMECOLOR_INDEX" val="13"/>
  <p:tag name="KSO_WM_UNIT_TEXT_FILL_TYPE" val="1"/>
  <p:tag name="KSO_WM_UNIT_USESOURCEFORMAT_APPLY" val="1"/>
  <p:tag name="KSO_WM_UNIT_HIGHLIGHT" val="0"/>
  <p:tag name="KSO_WM_UNIT_COMPATIBLE" val="0"/>
  <p:tag name="KSO_WM_DIAGRAM_GROUP_CODE" val="l1r1-1"/>
  <p:tag name="KSO_WM_UNIT_TYPE" val="r_i"/>
  <p:tag name="KSO_WM_UNIT_INDEX" val="1_28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DIAGRAM_GROUP_CODE" val="l1-1"/>
  <p:tag name="KSO_WM_UNIT_ID" val="custom0_3*i*5"/>
  <p:tag name="KSO_WM_TEMPLATE_CATEGORY" val="custom"/>
  <p:tag name="KSO_WM_TEMPLATE_INDEX" val="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LAYERLEVEL" val="1_1"/>
  <p:tag name="KSO_WM_TAG_VERSION" val="1.0"/>
  <p:tag name="KSO_WM_BEAUTIFY_FLAG" val="#wm#"/>
  <p:tag name="KSO_WM_UNIT_ID" val="custom0_9*r_i*1_5"/>
  <p:tag name="KSO_WM_TEMPLATE_CATEGORY" val="custom"/>
  <p:tag name="KSO_WM_TEMPLATE_INDEX" val="0"/>
  <p:tag name="KSO_WM_UNIT_USESOURCEFORMAT_APPLY" val="0"/>
  <p:tag name="KSO_WM_DIAGRAM_GROUP_CODE" val="r1-1"/>
  <p:tag name="KSO_WM_UNIT_TYPE" val="r_i"/>
  <p:tag name="KSO_WM_UNIT_INDEX" val="1_5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DIAGRAM_GROUP_CODE" val="l1-1"/>
  <p:tag name="KSO_WM_UNIT_ID" val="custom0_3*i*5"/>
  <p:tag name="KSO_WM_TEMPLATE_CATEGORY" val="custom"/>
  <p:tag name="KSO_WM_TEMPLATE_INDEX" val="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DIAGRAM_GROUP_CODE" val="l1-1"/>
  <p:tag name="KSO_WM_UNIT_ID" val="custom0_3*i*5"/>
  <p:tag name="KSO_WM_TEMPLATE_CATEGORY" val="custom"/>
  <p:tag name="KSO_WM_TEMPLATE_INDEX" val="0"/>
  <p:tag name="KSO_WM_UNIT_LAYERLEVEL" val="1"/>
  <p:tag name="KSO_WM_TAG_VERSION" val="1.0"/>
  <p:tag name="KSO_WM_BEAUTIFY_FLAG" val="#wm#"/>
  <p:tag name="KSO_WM_UNIT_TYPE" val="i"/>
  <p:tag name="KSO_WM_UNIT_INDEX" val="5"/>
</p:tagLst>
</file>

<file path=ppt/theme/theme1.xml><?xml version="1.0" encoding="utf-8"?>
<a:theme xmlns:a="http://schemas.openxmlformats.org/drawingml/2006/main" name="project intro">
  <a:themeElements>
    <a:clrScheme name="富察皇后">
      <a:dk1>
        <a:srgbClr val="000000"/>
      </a:dk1>
      <a:lt1>
        <a:srgbClr val="FFFFFF"/>
      </a:lt1>
      <a:dk2>
        <a:srgbClr val="364048"/>
      </a:dk2>
      <a:lt2>
        <a:srgbClr val="F0F0F0"/>
      </a:lt2>
      <a:accent1>
        <a:srgbClr val="8F7046"/>
      </a:accent1>
      <a:accent2>
        <a:srgbClr val="C8AF92"/>
      </a:accent2>
      <a:accent3>
        <a:srgbClr val="C6BCB2"/>
      </a:accent3>
      <a:accent4>
        <a:srgbClr val="D7C9BC"/>
      </a:accent4>
      <a:accent5>
        <a:srgbClr val="364148"/>
      </a:accent5>
      <a:accent6>
        <a:srgbClr val="907046"/>
      </a:accent6>
      <a:hlink>
        <a:srgbClr val="D7C9BC"/>
      </a:hlink>
      <a:folHlink>
        <a:srgbClr val="BFBFBF"/>
      </a:folHlink>
    </a:clrScheme>
    <a:fontScheme name="c5odo011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WPS 演示</Application>
  <PresentationFormat>宽屏</PresentationFormat>
  <Paragraphs>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黑体</vt:lpstr>
      <vt:lpstr>方正黑体_GBK</vt:lpstr>
      <vt:lpstr>Nimbus Roman No9 L</vt:lpstr>
      <vt:lpstr>微软雅黑</vt:lpstr>
      <vt:lpstr>Arial Unicode MS</vt:lpstr>
      <vt:lpstr>SimHei</vt:lpstr>
      <vt:lpstr>Calibri</vt:lpstr>
      <vt:lpstr>OpenSymbol</vt:lpstr>
      <vt:lpstr>project intro</vt:lpstr>
      <vt:lpstr>政策解读《袁州区不动产登记服务延伸至乡镇(街道）工作方案》</vt:lpstr>
      <vt:lpstr>一、指导思想</vt:lpstr>
      <vt:lpstr>二、《实施方案》的出台为了达成何种目的</vt:lpstr>
      <vt:lpstr>三、《实施方案》包含哪些内容</vt:lpstr>
      <vt:lpstr>三、《实施方案》包含哪些内容</vt:lpstr>
      <vt:lpstr>三、《实施方案》包含哪些内容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user</cp:lastModifiedBy>
  <cp:revision>5</cp:revision>
  <dcterms:created xsi:type="dcterms:W3CDTF">2023-04-10T02:50:54Z</dcterms:created>
  <dcterms:modified xsi:type="dcterms:W3CDTF">2023-04-10T02:50:54Z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AFBA17E565B34021AB9546730A7B9C22</vt:lpwstr>
  </property>
  <property fmtid="{D5CDD505-2E9C-101B-9397-08002B2CF9AE}" pid="3" name="KSOProductBuildVer">
    <vt:lpwstr>2052-11.8.2.10953</vt:lpwstr>
  </property>
</Properties>
</file>